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37" r:id="rId3"/>
    <p:sldId id="341" r:id="rId4"/>
    <p:sldId id="342" r:id="rId5"/>
    <p:sldId id="333" r:id="rId6"/>
    <p:sldId id="335" r:id="rId7"/>
    <p:sldId id="344" r:id="rId8"/>
    <p:sldId id="336" r:id="rId9"/>
    <p:sldId id="345" r:id="rId10"/>
    <p:sldId id="340" r:id="rId11"/>
    <p:sldId id="347" r:id="rId12"/>
    <p:sldId id="339" r:id="rId13"/>
    <p:sldId id="259" r:id="rId14"/>
    <p:sldId id="327" r:id="rId15"/>
    <p:sldId id="332" r:id="rId16"/>
    <p:sldId id="338" r:id="rId17"/>
    <p:sldId id="334" r:id="rId18"/>
    <p:sldId id="343" r:id="rId19"/>
    <p:sldId id="26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3677" autoAdjust="0"/>
  </p:normalViewPr>
  <p:slideViewPr>
    <p:cSldViewPr>
      <p:cViewPr>
        <p:scale>
          <a:sx n="60" d="100"/>
          <a:sy n="60" d="100"/>
        </p:scale>
        <p:origin x="-1440" y="-3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DF03A2-3607-4AB2-B2E4-C93B6A0910D7}" type="datetimeFigureOut">
              <a:rPr lang="en-US" smtClean="0"/>
              <a:pPr/>
              <a:t>12/15/2015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AD54CF4-DFED-4F99-87FA-4ECCEEF3678A}" type="slidenum">
              <a:rPr lang="en-US" smtClean="0"/>
              <a:pPr/>
              <a:t>‹#›</a:t>
            </a:fld>
            <a:endParaRPr lang="en-US"/>
          </a:p>
        </p:txBody>
      </p:sp>
    </p:spTree>
    <p:extLst>
      <p:ext uri="{BB962C8B-B14F-4D97-AF65-F5344CB8AC3E}">
        <p14:creationId xmlns:p14="http://schemas.microsoft.com/office/powerpoint/2010/main" val="258018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F3DC6D-BA1B-4CF8-B76C-9BBCE5882197}" type="datetimeFigureOut">
              <a:rPr lang="en-US" smtClean="0"/>
              <a:pPr/>
              <a:t>12/15/2015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26FB49-FA7D-47AC-B9C8-BC1B437ED099}" type="slidenum">
              <a:rPr lang="en-US" smtClean="0"/>
              <a:pPr/>
              <a:t>‹#›</a:t>
            </a:fld>
            <a:endParaRPr lang="en-US"/>
          </a:p>
        </p:txBody>
      </p:sp>
    </p:spTree>
    <p:extLst>
      <p:ext uri="{BB962C8B-B14F-4D97-AF65-F5344CB8AC3E}">
        <p14:creationId xmlns:p14="http://schemas.microsoft.com/office/powerpoint/2010/main" val="164178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a:t>
            </a:r>
            <a:endParaRPr lang="en-US" dirty="0"/>
          </a:p>
        </p:txBody>
      </p:sp>
      <p:sp>
        <p:nvSpPr>
          <p:cNvPr id="4" name="Slide Number Placeholder 3"/>
          <p:cNvSpPr>
            <a:spLocks noGrp="1"/>
          </p:cNvSpPr>
          <p:nvPr>
            <p:ph type="sldNum" sz="quarter" idx="10"/>
          </p:nvPr>
        </p:nvSpPr>
        <p:spPr/>
        <p:txBody>
          <a:bodyPr/>
          <a:lstStyle/>
          <a:p>
            <a:fld id="{A0ECAFF8-CC91-4A41-828D-959F6F3E567F}" type="slidenum">
              <a:rPr lang="en-US" smtClean="0"/>
              <a:t>11</a:t>
            </a:fld>
            <a:endParaRPr lang="en-US"/>
          </a:p>
        </p:txBody>
      </p:sp>
    </p:spTree>
    <p:extLst>
      <p:ext uri="{BB962C8B-B14F-4D97-AF65-F5344CB8AC3E}">
        <p14:creationId xmlns:p14="http://schemas.microsoft.com/office/powerpoint/2010/main" val="1950000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408386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419865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265546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426246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85461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249383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325895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302734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91921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320650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72994-62AD-4058-9D6A-4746F6B01E06}"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159104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rgbClr val="9E9B8C"/>
            </a:gs>
            <a:gs pos="0">
              <a:schemeClr val="bg2">
                <a:tint val="40000"/>
                <a:satMod val="350000"/>
              </a:schemeClr>
            </a:gs>
            <a:gs pos="0">
              <a:schemeClr val="bg2">
                <a:tint val="45000"/>
                <a:shade val="99000"/>
                <a:satMod val="350000"/>
              </a:schemeClr>
            </a:gs>
            <a:gs pos="98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72994-62AD-4058-9D6A-4746F6B01E06}" type="datetimeFigureOut">
              <a:rPr lang="en-US" smtClean="0"/>
              <a:pPr/>
              <a:t>12/15/2015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B20CD-E980-454C-BA79-BD4E350C8D94}" type="slidenum">
              <a:rPr lang="en-US" smtClean="0"/>
              <a:pPr/>
              <a:t>‹#›</a:t>
            </a:fld>
            <a:endParaRPr lang="en-US"/>
          </a:p>
        </p:txBody>
      </p:sp>
    </p:spTree>
    <p:extLst>
      <p:ext uri="{BB962C8B-B14F-4D97-AF65-F5344CB8AC3E}">
        <p14:creationId xmlns:p14="http://schemas.microsoft.com/office/powerpoint/2010/main" val="396229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file:///\\PCSD-VS-FS-03\BOE%20Folder$\2015-2016\Superintendent's%20BOE%20Presentations\December%20BOE%20Pres%201516\Dec%2015%20SR\Student%20Council%20November%202015%20report.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jpeg"/><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7.wmf"/><Relationship Id="rId4" Type="http://schemas.openxmlformats.org/officeDocument/2006/relationships/oleObject" Target="file:///\\PCSD-VS-FS-03\BOE%20Folder$\2015-2016\Superintendent's%20BOE%20Presentations\December%20BOE%20Pres%201516\Dec%2015%20SR\Educational%20Plan%20%20Budget%20Presentation%20%232.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434975"/>
            <a:ext cx="7772400" cy="1470025"/>
          </a:xfrm>
        </p:spPr>
        <p:txBody>
          <a:bodyPr>
            <a:normAutofit fontScale="90000"/>
          </a:bodyPr>
          <a:lstStyle/>
          <a:p>
            <a:r>
              <a:rPr lang="en-US" sz="4000" b="1" dirty="0" smtClean="0"/>
              <a:t>Superintendent’s Report</a:t>
            </a:r>
            <a:br>
              <a:rPr lang="en-US" sz="4000" b="1" dirty="0" smtClean="0"/>
            </a:br>
            <a:r>
              <a:rPr lang="en-US" sz="3200" b="1" dirty="0" smtClean="0"/>
              <a:t>Dr. David Fine</a:t>
            </a:r>
            <a:br>
              <a:rPr lang="en-US" sz="3200" b="1" dirty="0" smtClean="0"/>
            </a:br>
            <a:r>
              <a:rPr lang="en-US" sz="3200" b="1" i="1" dirty="0" smtClean="0"/>
              <a:t>Peekskill City School District:                                               A System Focused on Every Student; Every Day.</a:t>
            </a:r>
            <a:endParaRPr lang="en-US" sz="3200" b="1" i="1" dirty="0"/>
          </a:p>
        </p:txBody>
      </p:sp>
      <p:sp>
        <p:nvSpPr>
          <p:cNvPr id="6" name="Subtitle 5"/>
          <p:cNvSpPr>
            <a:spLocks noGrp="1"/>
          </p:cNvSpPr>
          <p:nvPr>
            <p:ph type="subTitle" idx="1"/>
          </p:nvPr>
        </p:nvSpPr>
        <p:spPr>
          <a:xfrm>
            <a:off x="1219200" y="5408064"/>
            <a:ext cx="6400800" cy="1373736"/>
          </a:xfrm>
        </p:spPr>
        <p:txBody>
          <a:bodyPr/>
          <a:lstStyle/>
          <a:p>
            <a:r>
              <a:rPr lang="en-US" b="1" dirty="0" smtClean="0">
                <a:solidFill>
                  <a:srgbClr val="C00000"/>
                </a:solidFill>
                <a:effectLst/>
              </a:rPr>
              <a:t>Meeting of the Board of Education</a:t>
            </a:r>
          </a:p>
          <a:p>
            <a:r>
              <a:rPr lang="en-US" b="1" dirty="0" smtClean="0">
                <a:solidFill>
                  <a:srgbClr val="C00000"/>
                </a:solidFill>
              </a:rPr>
              <a:t>December 15</a:t>
            </a:r>
            <a:r>
              <a:rPr lang="en-US" b="1" dirty="0" smtClean="0">
                <a:solidFill>
                  <a:srgbClr val="C00000"/>
                </a:solidFill>
                <a:effectLst/>
              </a:rPr>
              <a:t>, 2015</a:t>
            </a:r>
          </a:p>
          <a:p>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525" r="30160"/>
          <a:stretch/>
        </p:blipFill>
        <p:spPr>
          <a:xfrm rot="5400000">
            <a:off x="3009901" y="2247901"/>
            <a:ext cx="3047997" cy="3124200"/>
          </a:xfrm>
          <a:prstGeom prst="rect">
            <a:avLst/>
          </a:prstGeom>
        </p:spPr>
      </p:pic>
    </p:spTree>
    <p:extLst>
      <p:ext uri="{BB962C8B-B14F-4D97-AF65-F5344CB8AC3E}">
        <p14:creationId xmlns:p14="http://schemas.microsoft.com/office/powerpoint/2010/main" val="1789527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75" y="609600"/>
            <a:ext cx="8836025" cy="3108543"/>
          </a:xfrm>
          <a:prstGeom prst="rect">
            <a:avLst/>
          </a:prstGeom>
        </p:spPr>
        <p:txBody>
          <a:bodyPr wrap="square">
            <a:spAutoFit/>
          </a:bodyPr>
          <a:lstStyle/>
          <a:p>
            <a:pPr algn="ctr"/>
            <a:r>
              <a:rPr lang="en-US" sz="3200" b="1" dirty="0" smtClean="0">
                <a:latin typeface="+mj-lt"/>
              </a:rPr>
              <a:t>Congratulations to Myrna Santos  on being the recipient of the </a:t>
            </a:r>
            <a:r>
              <a:rPr lang="en-US" sz="3200" b="1" dirty="0"/>
              <a:t>Community Service </a:t>
            </a:r>
            <a:r>
              <a:rPr lang="en-US" sz="3200" b="1" dirty="0" smtClean="0"/>
              <a:t>Award </a:t>
            </a:r>
            <a:r>
              <a:rPr lang="en-US" sz="3200" b="1" dirty="0">
                <a:latin typeface="+mj-lt"/>
              </a:rPr>
              <a:t>s</a:t>
            </a:r>
            <a:r>
              <a:rPr lang="en-US" sz="3200" b="1" dirty="0" smtClean="0">
                <a:latin typeface="+mj-lt"/>
              </a:rPr>
              <a:t>ponsored by </a:t>
            </a:r>
            <a:r>
              <a:rPr lang="en-US" sz="3200" b="1" i="1" dirty="0"/>
              <a:t>The Preservation Company, </a:t>
            </a:r>
            <a:r>
              <a:rPr lang="en-US" sz="3200" b="1" i="1" dirty="0" smtClean="0"/>
              <a:t>Inc., </a:t>
            </a:r>
            <a:r>
              <a:rPr lang="en-US" sz="3200" b="1" dirty="0" smtClean="0"/>
              <a:t>which will be during the Dr</a:t>
            </a:r>
            <a:r>
              <a:rPr lang="en-US" sz="3200" b="1" dirty="0"/>
              <a:t>. Martin Luther King, Jr. </a:t>
            </a:r>
            <a:r>
              <a:rPr lang="en-US" sz="3200" b="1" dirty="0" smtClean="0"/>
              <a:t>Celebration on Sunday</a:t>
            </a:r>
            <a:r>
              <a:rPr lang="en-US" sz="3200" b="1" dirty="0"/>
              <a:t>, January 17, </a:t>
            </a:r>
            <a:r>
              <a:rPr lang="en-US" sz="3200" b="1" dirty="0" smtClean="0"/>
              <a:t>2016</a:t>
            </a:r>
            <a:r>
              <a:rPr lang="en-US" sz="3200" b="1" dirty="0"/>
              <a:t> </a:t>
            </a:r>
            <a:r>
              <a:rPr lang="en-US" sz="3200" b="1" dirty="0" smtClean="0"/>
              <a:t>at 4pm.</a:t>
            </a:r>
            <a:endParaRPr lang="en-US" sz="3200" b="1" dirty="0"/>
          </a:p>
          <a:p>
            <a:pPr algn="ctr"/>
            <a:endParaRPr lang="en-US" sz="3600" b="1" dirty="0">
              <a:latin typeface="+mj-lt"/>
            </a:endParaRPr>
          </a:p>
        </p:txBody>
      </p:sp>
      <p:sp>
        <p:nvSpPr>
          <p:cNvPr id="2" name="AutoShape 2" descr="https://campus.peekskillcsd.org/campus/personPicture.jsp?personID=11507&amp;img="/>
          <p:cNvSpPr>
            <a:spLocks noChangeAspect="1" noChangeArrowheads="1"/>
          </p:cNvSpPr>
          <p:nvPr/>
        </p:nvSpPr>
        <p:spPr bwMode="auto">
          <a:xfrm>
            <a:off x="155575" y="-800100"/>
            <a:ext cx="1666875"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0"/>
            <a:ext cx="2362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89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949" y="3276600"/>
            <a:ext cx="7364099" cy="3323987"/>
          </a:xfrm>
          <a:prstGeom prst="rect">
            <a:avLst/>
          </a:prstGeom>
        </p:spPr>
        <p:txBody>
          <a:bodyPr wrap="square">
            <a:spAutoFit/>
          </a:bodyPr>
          <a:lstStyle/>
          <a:p>
            <a:pPr algn="just"/>
            <a:r>
              <a:rPr lang="en-US" sz="1400" i="1" dirty="0" smtClean="0">
                <a:latin typeface="Cambria" panose="02040503050406030204" pitchFamily="18" charset="0"/>
              </a:rPr>
              <a:t>Diana Barreto, a member of Harvard’s Hometown Ambassador Program, will </a:t>
            </a:r>
            <a:r>
              <a:rPr lang="en-US" sz="1400" i="1" dirty="0">
                <a:latin typeface="Cambria" panose="02040503050406030204" pitchFamily="18" charset="0"/>
              </a:rPr>
              <a:t>be giving </a:t>
            </a:r>
            <a:r>
              <a:rPr lang="en-US" sz="1400" i="1" dirty="0" smtClean="0">
                <a:latin typeface="Cambria" panose="02040503050406030204" pitchFamily="18" charset="0"/>
              </a:rPr>
              <a:t>a presentation about life at Harvard College on December 21st, </a:t>
            </a:r>
            <a:r>
              <a:rPr lang="en-US" sz="1400" i="1" dirty="0">
                <a:latin typeface="Cambria" panose="02040503050406030204" pitchFamily="18" charset="0"/>
              </a:rPr>
              <a:t>at </a:t>
            </a:r>
            <a:r>
              <a:rPr lang="en-US" sz="1400" i="1" dirty="0" smtClean="0">
                <a:latin typeface="Cambria" panose="02040503050406030204" pitchFamily="18" charset="0"/>
              </a:rPr>
              <a:t>8:53–11:03 </a:t>
            </a:r>
            <a:r>
              <a:rPr lang="en-US" sz="1400" i="1" dirty="0">
                <a:latin typeface="Cambria" panose="02040503050406030204" pitchFamily="18" charset="0"/>
              </a:rPr>
              <a:t>am in the </a:t>
            </a:r>
            <a:r>
              <a:rPr lang="en-US" sz="1400" i="1" dirty="0" smtClean="0">
                <a:latin typeface="Cambria" panose="02040503050406030204" pitchFamily="18" charset="0"/>
              </a:rPr>
              <a:t>Library.</a:t>
            </a:r>
            <a:r>
              <a:rPr lang="en-US" sz="1400" i="1" dirty="0">
                <a:latin typeface="Cambria" panose="02040503050406030204" pitchFamily="18" charset="0"/>
              </a:rPr>
              <a:t>  </a:t>
            </a:r>
            <a:r>
              <a:rPr lang="en-US" sz="1400" i="1" dirty="0" smtClean="0">
                <a:latin typeface="Cambria" panose="02040503050406030204" pitchFamily="18" charset="0"/>
              </a:rPr>
              <a:t>Diana’s </a:t>
            </a:r>
            <a:r>
              <a:rPr lang="en-US" sz="1400" i="1" dirty="0">
                <a:latin typeface="Cambria" panose="02040503050406030204" pitchFamily="18" charset="0"/>
              </a:rPr>
              <a:t>goal is to make Harvard more accessible to </a:t>
            </a:r>
            <a:r>
              <a:rPr lang="en-US" sz="1400" i="1" dirty="0" smtClean="0">
                <a:latin typeface="Cambria" panose="02040503050406030204" pitchFamily="18" charset="0"/>
              </a:rPr>
              <a:t>high school students from her hometown </a:t>
            </a:r>
            <a:r>
              <a:rPr lang="en-US" sz="1400" i="1" dirty="0">
                <a:latin typeface="Cambria" panose="02040503050406030204" pitchFamily="18" charset="0"/>
              </a:rPr>
              <a:t>by </a:t>
            </a:r>
            <a:r>
              <a:rPr lang="en-US" sz="1400" i="1" dirty="0" smtClean="0">
                <a:latin typeface="Cambria" panose="02040503050406030204" pitchFamily="18" charset="0"/>
              </a:rPr>
              <a:t>providing a </a:t>
            </a:r>
            <a:r>
              <a:rPr lang="en-US" sz="1400" i="1" dirty="0">
                <a:latin typeface="Cambria" panose="02040503050406030204" pitchFamily="18" charset="0"/>
              </a:rPr>
              <a:t>sense of what it is like to be an undergraduate at Harvard.  Topics discussed will </a:t>
            </a:r>
            <a:r>
              <a:rPr lang="en-US" sz="1400" i="1" dirty="0" smtClean="0">
                <a:latin typeface="Cambria" panose="02040503050406030204" pitchFamily="18" charset="0"/>
              </a:rPr>
              <a:t>include:</a:t>
            </a:r>
          </a:p>
          <a:p>
            <a:pPr algn="just"/>
            <a:endParaRPr lang="en-US" sz="700" i="1" dirty="0" smtClean="0">
              <a:latin typeface="Cambria" panose="02040503050406030204" pitchFamily="18" charset="0"/>
            </a:endParaRPr>
          </a:p>
          <a:p>
            <a:pPr marL="742950" lvl="1" indent="-285750">
              <a:buFont typeface="Arial" panose="020B0604020202020204" pitchFamily="34" charset="0"/>
              <a:buChar char="•"/>
            </a:pPr>
            <a:r>
              <a:rPr lang="en-US" sz="1400" i="1" dirty="0" smtClean="0">
                <a:latin typeface="Cambria" panose="02040503050406030204" pitchFamily="18" charset="0"/>
              </a:rPr>
              <a:t>Harvard’s </a:t>
            </a:r>
            <a:r>
              <a:rPr lang="en-US" sz="1400" i="1" dirty="0">
                <a:latin typeface="Cambria" panose="02040503050406030204" pitchFamily="18" charset="0"/>
              </a:rPr>
              <a:t>diverse academic </a:t>
            </a:r>
            <a:r>
              <a:rPr lang="en-US" sz="1400" i="1" dirty="0" smtClean="0">
                <a:latin typeface="Cambria" panose="02040503050406030204" pitchFamily="18" charset="0"/>
              </a:rPr>
              <a:t>opportunities</a:t>
            </a:r>
          </a:p>
          <a:p>
            <a:pPr marL="742950" lvl="1" indent="-285750">
              <a:buFont typeface="Arial" panose="020B0604020202020204" pitchFamily="34" charset="0"/>
              <a:buChar char="•"/>
            </a:pPr>
            <a:r>
              <a:rPr lang="en-US" sz="1400" i="1" dirty="0">
                <a:latin typeface="Cambria" panose="02040503050406030204" pitchFamily="18" charset="0"/>
              </a:rPr>
              <a:t>T</a:t>
            </a:r>
            <a:r>
              <a:rPr lang="en-US" sz="1400" i="1" dirty="0" smtClean="0">
                <a:latin typeface="Cambria" panose="02040503050406030204" pitchFamily="18" charset="0"/>
              </a:rPr>
              <a:t>he </a:t>
            </a:r>
            <a:r>
              <a:rPr lang="en-US" sz="1400" i="1" dirty="0">
                <a:latin typeface="Cambria" panose="02040503050406030204" pitchFamily="18" charset="0"/>
              </a:rPr>
              <a:t>unique aspects of student life at </a:t>
            </a:r>
            <a:r>
              <a:rPr lang="en-US" sz="1400" i="1" dirty="0" smtClean="0">
                <a:latin typeface="Cambria" panose="02040503050406030204" pitchFamily="18" charset="0"/>
              </a:rPr>
              <a:t>Harvard</a:t>
            </a:r>
          </a:p>
          <a:p>
            <a:pPr marL="742950" lvl="1" indent="-285750">
              <a:buFont typeface="Arial" panose="020B0604020202020204" pitchFamily="34" charset="0"/>
              <a:buChar char="•"/>
            </a:pPr>
            <a:r>
              <a:rPr lang="en-US" sz="1400" i="1" dirty="0" smtClean="0">
                <a:latin typeface="Cambria" panose="02040503050406030204" pitchFamily="18" charset="0"/>
              </a:rPr>
              <a:t>Harvard’s </a:t>
            </a:r>
            <a:r>
              <a:rPr lang="en-US" sz="1400" i="1" dirty="0">
                <a:latin typeface="Cambria" panose="02040503050406030204" pitchFamily="18" charset="0"/>
              </a:rPr>
              <a:t>generous need-based financial aid </a:t>
            </a:r>
            <a:r>
              <a:rPr lang="en-US" sz="1400" i="1" dirty="0" smtClean="0">
                <a:latin typeface="Cambria" panose="02040503050406030204" pitchFamily="18" charset="0"/>
              </a:rPr>
              <a:t>program</a:t>
            </a:r>
          </a:p>
          <a:p>
            <a:pPr marL="742950" lvl="1" indent="-285750">
              <a:buFont typeface="Arial" panose="020B0604020202020204" pitchFamily="34" charset="0"/>
              <a:buChar char="•"/>
            </a:pPr>
            <a:r>
              <a:rPr lang="en-US" sz="1400" i="1" dirty="0" smtClean="0">
                <a:latin typeface="Cambria" panose="02040503050406030204" pitchFamily="18" charset="0"/>
              </a:rPr>
              <a:t>And more!</a:t>
            </a:r>
          </a:p>
          <a:p>
            <a:pPr algn="just"/>
            <a:endParaRPr lang="en-US" sz="700" i="1" dirty="0" smtClean="0">
              <a:latin typeface="Cambria" panose="02040503050406030204" pitchFamily="18" charset="0"/>
            </a:endParaRPr>
          </a:p>
          <a:p>
            <a:pPr algn="just"/>
            <a:endParaRPr lang="en-US" sz="700" i="1" dirty="0">
              <a:latin typeface="Cambria" panose="02040503050406030204" pitchFamily="18" charset="0"/>
            </a:endParaRPr>
          </a:p>
          <a:p>
            <a:pPr algn="just"/>
            <a:endParaRPr lang="en-US" sz="700" i="1" dirty="0" smtClean="0">
              <a:latin typeface="Cambria" panose="02040503050406030204" pitchFamily="18" charset="0"/>
            </a:endParaRPr>
          </a:p>
          <a:p>
            <a:pPr algn="just"/>
            <a:endParaRPr lang="en-US" sz="700" i="1" dirty="0">
              <a:latin typeface="Cambria" panose="02040503050406030204" pitchFamily="18" charset="0"/>
            </a:endParaRPr>
          </a:p>
          <a:p>
            <a:pPr algn="just"/>
            <a:endParaRPr lang="en-US" sz="700" i="1" dirty="0" smtClean="0">
              <a:latin typeface="Cambria" panose="02040503050406030204" pitchFamily="18" charset="0"/>
            </a:endParaRPr>
          </a:p>
          <a:p>
            <a:pPr algn="just"/>
            <a:endParaRPr lang="en-US" sz="700" i="1" dirty="0">
              <a:latin typeface="Cambria" panose="02040503050406030204" pitchFamily="18" charset="0"/>
            </a:endParaRPr>
          </a:p>
          <a:p>
            <a:pPr algn="just"/>
            <a:endParaRPr lang="en-US" sz="700" i="1" dirty="0" smtClean="0">
              <a:latin typeface="Cambria" panose="02040503050406030204" pitchFamily="18" charset="0"/>
            </a:endParaRPr>
          </a:p>
          <a:p>
            <a:pPr algn="just"/>
            <a:endParaRPr lang="en-US" sz="700" i="1" dirty="0">
              <a:latin typeface="Cambria" panose="02040503050406030204" pitchFamily="18" charset="0"/>
            </a:endParaRPr>
          </a:p>
          <a:p>
            <a:pPr algn="just"/>
            <a:endParaRPr lang="en-US" sz="700" i="1" dirty="0" smtClean="0">
              <a:latin typeface="Cambria" panose="02040503050406030204" pitchFamily="18" charset="0"/>
            </a:endParaRPr>
          </a:p>
          <a:p>
            <a:pPr algn="just"/>
            <a:endParaRPr lang="en-US" sz="700" i="1" dirty="0">
              <a:latin typeface="Cambria" panose="02040503050406030204" pitchFamily="18" charset="0"/>
            </a:endParaRPr>
          </a:p>
          <a:p>
            <a:pPr algn="just"/>
            <a:endParaRPr lang="en-US" sz="700" i="1" dirty="0" smtClean="0">
              <a:latin typeface="Cambria" panose="02040503050406030204" pitchFamily="18" charset="0"/>
            </a:endParaRPr>
          </a:p>
        </p:txBody>
      </p:sp>
      <p:sp>
        <p:nvSpPr>
          <p:cNvPr id="5" name="TextBox 4"/>
          <p:cNvSpPr txBox="1"/>
          <p:nvPr/>
        </p:nvSpPr>
        <p:spPr>
          <a:xfrm>
            <a:off x="0" y="445793"/>
            <a:ext cx="9144000" cy="2646878"/>
          </a:xfrm>
          <a:prstGeom prst="rect">
            <a:avLst/>
          </a:prstGeom>
          <a:noFill/>
        </p:spPr>
        <p:txBody>
          <a:bodyPr wrap="square" rtlCol="0">
            <a:spAutoFit/>
          </a:bodyPr>
          <a:lstStyle/>
          <a:p>
            <a:pPr algn="ctr"/>
            <a:r>
              <a:rPr lang="en-US" sz="5000" b="1" cap="small" dirty="0" smtClean="0">
                <a:latin typeface="Cambria" panose="02040503050406030204" pitchFamily="18" charset="0"/>
              </a:rPr>
              <a:t>Alumni Giving Back</a:t>
            </a:r>
            <a:endParaRPr lang="en-US" sz="3200" b="1" cap="small" dirty="0" smtClean="0">
              <a:latin typeface="Cambria" panose="02040503050406030204" pitchFamily="18" charset="0"/>
            </a:endParaRPr>
          </a:p>
          <a:p>
            <a:pPr algn="ctr"/>
            <a:r>
              <a:rPr lang="en-US" i="1" dirty="0" smtClean="0">
                <a:latin typeface="Cambria" panose="02040503050406030204" pitchFamily="18" charset="0"/>
              </a:rPr>
              <a:t>Monday, December 21st • at 8:53–11:03 am in the Library</a:t>
            </a:r>
          </a:p>
          <a:p>
            <a:pPr algn="ctr"/>
            <a:r>
              <a:rPr lang="en-US" sz="1200" dirty="0" smtClean="0">
                <a:latin typeface="Cambria" panose="02040503050406030204" pitchFamily="18" charset="0"/>
              </a:rPr>
              <a:t/>
            </a:r>
            <a:br>
              <a:rPr lang="en-US" sz="1200" dirty="0" smtClean="0">
                <a:latin typeface="Cambria" panose="02040503050406030204" pitchFamily="18" charset="0"/>
              </a:rPr>
            </a:br>
            <a:endParaRPr lang="en-US" sz="1200" dirty="0" smtClean="0">
              <a:latin typeface="Cambria" panose="02040503050406030204" pitchFamily="18" charset="0"/>
            </a:endParaRPr>
          </a:p>
          <a:p>
            <a:pPr algn="ctr"/>
            <a:r>
              <a:rPr lang="en-US" sz="1400" dirty="0" smtClean="0">
                <a:latin typeface="Cambria" panose="02040503050406030204" pitchFamily="18" charset="0"/>
              </a:rPr>
              <a:t>presentation by</a:t>
            </a:r>
          </a:p>
          <a:p>
            <a:pPr algn="ctr"/>
            <a:r>
              <a:rPr lang="en-US" sz="2400" b="1" dirty="0" smtClean="0">
                <a:latin typeface="Cambria" panose="02040503050406030204" pitchFamily="18" charset="0"/>
              </a:rPr>
              <a:t>Diana Barreto,</a:t>
            </a:r>
          </a:p>
          <a:p>
            <a:pPr algn="ctr"/>
            <a:r>
              <a:rPr lang="en-US" dirty="0" smtClean="0">
                <a:latin typeface="Cambria" panose="02040503050406030204" pitchFamily="18" charset="0"/>
              </a:rPr>
              <a:t>Peekskill High School, Class of 2015</a:t>
            </a:r>
          </a:p>
          <a:p>
            <a:pPr algn="ctr"/>
            <a:r>
              <a:rPr lang="en-US" dirty="0" smtClean="0">
                <a:latin typeface="Cambria" panose="02040503050406030204" pitchFamily="18" charset="0"/>
              </a:rPr>
              <a:t>Harvard, Class of 2019</a:t>
            </a:r>
          </a:p>
        </p:txBody>
      </p:sp>
      <p:grpSp>
        <p:nvGrpSpPr>
          <p:cNvPr id="3" name="Group 2"/>
          <p:cNvGrpSpPr/>
          <p:nvPr/>
        </p:nvGrpSpPr>
        <p:grpSpPr>
          <a:xfrm>
            <a:off x="596560" y="329372"/>
            <a:ext cx="7950880" cy="6199256"/>
            <a:chOff x="507076" y="483079"/>
            <a:chExt cx="6758248" cy="9092242"/>
          </a:xfrm>
        </p:grpSpPr>
        <p:sp>
          <p:nvSpPr>
            <p:cNvPr id="6" name="Rectangle 5"/>
            <p:cNvSpPr/>
            <p:nvPr/>
          </p:nvSpPr>
          <p:spPr>
            <a:xfrm>
              <a:off x="507076" y="483079"/>
              <a:ext cx="6758248" cy="9092242"/>
            </a:xfrm>
            <a:prstGeom prst="rect">
              <a:avLst/>
            </a:prstGeom>
            <a:noFill/>
            <a:ln w="165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829633" y="7302209"/>
              <a:ext cx="2112838" cy="2273112"/>
              <a:chOff x="4829633" y="7302209"/>
              <a:chExt cx="2112838" cy="2273112"/>
            </a:xfrm>
          </p:grpSpPr>
          <p:sp>
            <p:nvSpPr>
              <p:cNvPr id="8" name="Freeform 7"/>
              <p:cNvSpPr/>
              <p:nvPr/>
            </p:nvSpPr>
            <p:spPr>
              <a:xfrm>
                <a:off x="4954739" y="7340215"/>
                <a:ext cx="1862625" cy="2197099"/>
              </a:xfrm>
              <a:custGeom>
                <a:avLst/>
                <a:gdLst>
                  <a:gd name="connsiteX0" fmla="*/ 924841 w 1862625"/>
                  <a:gd name="connsiteY0" fmla="*/ 2197099 h 2197099"/>
                  <a:gd name="connsiteX1" fmla="*/ 686716 w 1862625"/>
                  <a:gd name="connsiteY1" fmla="*/ 2044699 h 2197099"/>
                  <a:gd name="connsiteX2" fmla="*/ 505741 w 1862625"/>
                  <a:gd name="connsiteY2" fmla="*/ 1882774 h 2197099"/>
                  <a:gd name="connsiteX3" fmla="*/ 320004 w 1862625"/>
                  <a:gd name="connsiteY3" fmla="*/ 1658937 h 2197099"/>
                  <a:gd name="connsiteX4" fmla="*/ 139029 w 1862625"/>
                  <a:gd name="connsiteY4" fmla="*/ 1301749 h 2197099"/>
                  <a:gd name="connsiteX5" fmla="*/ 39016 w 1862625"/>
                  <a:gd name="connsiteY5" fmla="*/ 958849 h 2197099"/>
                  <a:gd name="connsiteX6" fmla="*/ 5679 w 1862625"/>
                  <a:gd name="connsiteY6" fmla="*/ 677862 h 2197099"/>
                  <a:gd name="connsiteX7" fmla="*/ 916 w 1862625"/>
                  <a:gd name="connsiteY7" fmla="*/ 44449 h 2197099"/>
                  <a:gd name="connsiteX8" fmla="*/ 916 w 1862625"/>
                  <a:gd name="connsiteY8" fmla="*/ 101599 h 2197099"/>
                  <a:gd name="connsiteX9" fmla="*/ 10441 w 1862625"/>
                  <a:gd name="connsiteY9" fmla="*/ 6349 h 2197099"/>
                  <a:gd name="connsiteX10" fmla="*/ 5679 w 1862625"/>
                  <a:gd name="connsiteY10" fmla="*/ 11112 h 2197099"/>
                  <a:gd name="connsiteX11" fmla="*/ 100929 w 1862625"/>
                  <a:gd name="connsiteY11" fmla="*/ 6349 h 2197099"/>
                  <a:gd name="connsiteX12" fmla="*/ 1824954 w 1862625"/>
                  <a:gd name="connsiteY12" fmla="*/ 1587 h 2197099"/>
                  <a:gd name="connsiteX13" fmla="*/ 848641 w 1862625"/>
                  <a:gd name="connsiteY13" fmla="*/ 6349 h 2197099"/>
                  <a:gd name="connsiteX14" fmla="*/ 1839241 w 1862625"/>
                  <a:gd name="connsiteY14" fmla="*/ 1587 h 2197099"/>
                  <a:gd name="connsiteX15" fmla="*/ 1382041 w 1862625"/>
                  <a:gd name="connsiteY15" fmla="*/ 1587 h 2197099"/>
                  <a:gd name="connsiteX16" fmla="*/ 1834479 w 1862625"/>
                  <a:gd name="connsiteY16" fmla="*/ 1587 h 2197099"/>
                  <a:gd name="connsiteX17" fmla="*/ 1743991 w 1862625"/>
                  <a:gd name="connsiteY17" fmla="*/ 1587 h 2197099"/>
                  <a:gd name="connsiteX18" fmla="*/ 1853529 w 1862625"/>
                  <a:gd name="connsiteY18" fmla="*/ 1587 h 2197099"/>
                  <a:gd name="connsiteX19" fmla="*/ 1848766 w 1862625"/>
                  <a:gd name="connsiteY19" fmla="*/ 6349 h 2197099"/>
                  <a:gd name="connsiteX20" fmla="*/ 1786854 w 1862625"/>
                  <a:gd name="connsiteY20" fmla="*/ 6349 h 2197099"/>
                  <a:gd name="connsiteX21" fmla="*/ 1853529 w 1862625"/>
                  <a:gd name="connsiteY21" fmla="*/ 6349 h 2197099"/>
                  <a:gd name="connsiteX22" fmla="*/ 1858291 w 1862625"/>
                  <a:gd name="connsiteY22" fmla="*/ 92074 h 2197099"/>
                  <a:gd name="connsiteX23" fmla="*/ 1858291 w 1862625"/>
                  <a:gd name="connsiteY23" fmla="*/ 401637 h 2197099"/>
                  <a:gd name="connsiteX24" fmla="*/ 1848766 w 1862625"/>
                  <a:gd name="connsiteY24" fmla="*/ 801687 h 2197099"/>
                  <a:gd name="connsiteX25" fmla="*/ 1782091 w 1862625"/>
                  <a:gd name="connsiteY25" fmla="*/ 1158874 h 2197099"/>
                  <a:gd name="connsiteX26" fmla="*/ 1620166 w 1862625"/>
                  <a:gd name="connsiteY26" fmla="*/ 1530349 h 2197099"/>
                  <a:gd name="connsiteX27" fmla="*/ 1396329 w 1862625"/>
                  <a:gd name="connsiteY27" fmla="*/ 1820862 h 2197099"/>
                  <a:gd name="connsiteX28" fmla="*/ 1058191 w 1862625"/>
                  <a:gd name="connsiteY28" fmla="*/ 2120899 h 2197099"/>
                  <a:gd name="connsiteX29" fmla="*/ 924841 w 1862625"/>
                  <a:gd name="connsiteY29" fmla="*/ 2197099 h 219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2625" h="2197099">
                    <a:moveTo>
                      <a:pt x="924841" y="2197099"/>
                    </a:moveTo>
                    <a:cubicBezTo>
                      <a:pt x="862928" y="2184399"/>
                      <a:pt x="756566" y="2097086"/>
                      <a:pt x="686716" y="2044699"/>
                    </a:cubicBezTo>
                    <a:cubicBezTo>
                      <a:pt x="616866" y="1992312"/>
                      <a:pt x="566860" y="1947068"/>
                      <a:pt x="505741" y="1882774"/>
                    </a:cubicBezTo>
                    <a:cubicBezTo>
                      <a:pt x="444622" y="1818480"/>
                      <a:pt x="381123" y="1755775"/>
                      <a:pt x="320004" y="1658937"/>
                    </a:cubicBezTo>
                    <a:cubicBezTo>
                      <a:pt x="258885" y="1562099"/>
                      <a:pt x="185860" y="1418430"/>
                      <a:pt x="139029" y="1301749"/>
                    </a:cubicBezTo>
                    <a:cubicBezTo>
                      <a:pt x="92198" y="1185068"/>
                      <a:pt x="61241" y="1062830"/>
                      <a:pt x="39016" y="958849"/>
                    </a:cubicBezTo>
                    <a:cubicBezTo>
                      <a:pt x="16791" y="854868"/>
                      <a:pt x="12029" y="830262"/>
                      <a:pt x="5679" y="677862"/>
                    </a:cubicBezTo>
                    <a:cubicBezTo>
                      <a:pt x="-671" y="525462"/>
                      <a:pt x="1710" y="140493"/>
                      <a:pt x="916" y="44449"/>
                    </a:cubicBezTo>
                    <a:cubicBezTo>
                      <a:pt x="122" y="-51595"/>
                      <a:pt x="-672" y="107949"/>
                      <a:pt x="916" y="101599"/>
                    </a:cubicBezTo>
                    <a:cubicBezTo>
                      <a:pt x="2503" y="95249"/>
                      <a:pt x="9647" y="21430"/>
                      <a:pt x="10441" y="6349"/>
                    </a:cubicBezTo>
                    <a:cubicBezTo>
                      <a:pt x="11235" y="-8732"/>
                      <a:pt x="-9402" y="11112"/>
                      <a:pt x="5679" y="11112"/>
                    </a:cubicBezTo>
                    <a:cubicBezTo>
                      <a:pt x="20760" y="11112"/>
                      <a:pt x="100929" y="6349"/>
                      <a:pt x="100929" y="6349"/>
                    </a:cubicBezTo>
                    <a:lnTo>
                      <a:pt x="1824954" y="1587"/>
                    </a:lnTo>
                    <a:lnTo>
                      <a:pt x="848641" y="6349"/>
                    </a:lnTo>
                    <a:lnTo>
                      <a:pt x="1839241" y="1587"/>
                    </a:lnTo>
                    <a:lnTo>
                      <a:pt x="1382041" y="1587"/>
                    </a:lnTo>
                    <a:lnTo>
                      <a:pt x="1834479" y="1587"/>
                    </a:lnTo>
                    <a:lnTo>
                      <a:pt x="1743991" y="1587"/>
                    </a:lnTo>
                    <a:lnTo>
                      <a:pt x="1853529" y="1587"/>
                    </a:lnTo>
                    <a:cubicBezTo>
                      <a:pt x="1870991" y="2381"/>
                      <a:pt x="1859878" y="5555"/>
                      <a:pt x="1848766" y="6349"/>
                    </a:cubicBezTo>
                    <a:cubicBezTo>
                      <a:pt x="1837654" y="7143"/>
                      <a:pt x="1786854" y="6349"/>
                      <a:pt x="1786854" y="6349"/>
                    </a:cubicBezTo>
                    <a:cubicBezTo>
                      <a:pt x="1787648" y="6349"/>
                      <a:pt x="1841623" y="-7938"/>
                      <a:pt x="1853529" y="6349"/>
                    </a:cubicBezTo>
                    <a:cubicBezTo>
                      <a:pt x="1865435" y="20636"/>
                      <a:pt x="1857497" y="26193"/>
                      <a:pt x="1858291" y="92074"/>
                    </a:cubicBezTo>
                    <a:cubicBezTo>
                      <a:pt x="1859085" y="157955"/>
                      <a:pt x="1859878" y="283368"/>
                      <a:pt x="1858291" y="401637"/>
                    </a:cubicBezTo>
                    <a:cubicBezTo>
                      <a:pt x="1856704" y="519906"/>
                      <a:pt x="1861466" y="675481"/>
                      <a:pt x="1848766" y="801687"/>
                    </a:cubicBezTo>
                    <a:cubicBezTo>
                      <a:pt x="1836066" y="927893"/>
                      <a:pt x="1820191" y="1037430"/>
                      <a:pt x="1782091" y="1158874"/>
                    </a:cubicBezTo>
                    <a:cubicBezTo>
                      <a:pt x="1743991" y="1280318"/>
                      <a:pt x="1684460" y="1420018"/>
                      <a:pt x="1620166" y="1530349"/>
                    </a:cubicBezTo>
                    <a:cubicBezTo>
                      <a:pt x="1555872" y="1640680"/>
                      <a:pt x="1489991" y="1722437"/>
                      <a:pt x="1396329" y="1820862"/>
                    </a:cubicBezTo>
                    <a:cubicBezTo>
                      <a:pt x="1302667" y="1919287"/>
                      <a:pt x="1136772" y="2057399"/>
                      <a:pt x="1058191" y="2120899"/>
                    </a:cubicBezTo>
                    <a:cubicBezTo>
                      <a:pt x="979610" y="2184399"/>
                      <a:pt x="986754" y="2209799"/>
                      <a:pt x="924841" y="2197099"/>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lt;b&gt;Harvard&lt;/b&gt;-University-&lt;b&gt;logo&lt;/b&gt;.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2020" b="92414" l="36712" r="63548">
                            <a14:foregroundMark x1="39376" y1="57438" x2="47953" y2="69655"/>
                            <a14:foregroundMark x1="48473" y1="57833" x2="38791" y2="67291"/>
                            <a14:foregroundMark x1="41910" y1="67685" x2="41455" y2="69655"/>
                            <a14:foregroundMark x1="52437" y1="57537" x2="61274" y2="69852"/>
                            <a14:foregroundMark x1="61404" y1="58424" x2="52242" y2="68473"/>
                            <a14:foregroundMark x1="53346" y1="69852" x2="55166" y2="66995"/>
                            <a14:foregroundMark x1="44769" y1="77044" x2="55686" y2="89360"/>
                            <a14:foregroundMark x1="56075" y1="77438" x2="45549" y2="89163"/>
                            <a14:foregroundMark x1="41975" y1="56749" x2="41975" y2="56749"/>
                            <a14:foregroundMark x1="47563" y1="56453" x2="47563" y2="56453"/>
                            <a14:foregroundMark x1="46199" y1="56749" x2="46199" y2="56749"/>
                            <a14:foregroundMark x1="44769" y1="56453" x2="44769" y2="56453"/>
                            <a14:foregroundMark x1="38986" y1="68670" x2="38921" y2="70148"/>
                            <a14:foregroundMark x1="45419" y1="70739" x2="48278" y2="70542"/>
                            <a14:foregroundMark x1="48993" y1="67980" x2="49838" y2="67783"/>
                            <a14:foregroundMark x1="49513" y1="66404" x2="49513" y2="66404"/>
                            <a14:foregroundMark x1="48863" y1="61675" x2="48863" y2="65911"/>
                            <a14:foregroundMark x1="49578" y1="59212" x2="49968" y2="60099"/>
                            <a14:foregroundMark x1="48863" y1="57438" x2="48863" y2="58916"/>
                            <a14:foregroundMark x1="39051" y1="57635" x2="38856" y2="59015"/>
                            <a14:foregroundMark x1="38142" y1="59212" x2="37752" y2="59507"/>
                            <a14:foregroundMark x1="38142" y1="60493" x2="38986" y2="60591"/>
                            <a14:foregroundMark x1="38986" y1="63645" x2="38921" y2="65911"/>
                            <a14:foregroundMark x1="38142" y1="66502" x2="37882" y2="66601"/>
                            <a14:foregroundMark x1="52437" y1="56552" x2="52112" y2="57044"/>
                            <a14:foregroundMark x1="52047" y1="57635" x2="51982" y2="58719"/>
                            <a14:foregroundMark x1="51072" y1="59212" x2="51072" y2="59212"/>
                            <a14:foregroundMark x1="50812" y1="59901" x2="50812" y2="59901"/>
                            <a14:foregroundMark x1="51267" y1="60591" x2="51267" y2="60591"/>
                            <a14:foregroundMark x1="51917" y1="60788" x2="51917" y2="60788"/>
                            <a14:foregroundMark x1="51982" y1="64631" x2="51982" y2="64631"/>
                            <a14:foregroundMark x1="51917" y1="66305" x2="51917" y2="66305"/>
                            <a14:foregroundMark x1="51267" y1="66502" x2="51267" y2="66502"/>
                            <a14:foregroundMark x1="50747" y1="67094" x2="50747" y2="67094"/>
                            <a14:foregroundMark x1="51397" y1="67882" x2="51397" y2="67882"/>
                            <a14:foregroundMark x1="51982" y1="69064" x2="51982" y2="69064"/>
                            <a14:foregroundMark x1="57050" y1="70148" x2="57050" y2="70148"/>
                            <a14:foregroundMark x1="56660" y1="70936" x2="56660" y2="70936"/>
                            <a14:foregroundMark x1="61144" y1="70739" x2="61144" y2="70739"/>
                            <a14:foregroundMark x1="62443" y1="67980" x2="62443" y2="67980"/>
                            <a14:foregroundMark x1="61858" y1="62167" x2="61858" y2="62167"/>
                            <a14:foregroundMark x1="62833" y1="60591" x2="62313" y2="60394"/>
                            <a14:foregroundMark x1="61923" y1="58128" x2="61923" y2="58916"/>
                            <a14:foregroundMark x1="58739" y1="56650" x2="58739" y2="56650"/>
                            <a14:foregroundMark x1="56465" y1="77143" x2="56465" y2="78227"/>
                            <a14:foregroundMark x1="57245" y1="78818" x2="57310" y2="79113"/>
                            <a14:foregroundMark x1="56920" y1="80197" x2="57245" y2="80000"/>
                            <a14:foregroundMark x1="56465" y1="81872" x2="56465" y2="84335"/>
                            <a14:foregroundMark x1="56465" y1="86010" x2="57375" y2="86108"/>
                            <a14:foregroundMark x1="56985" y1="87488" x2="56985" y2="87488"/>
                            <a14:foregroundMark x1="44314" y1="89064" x2="44314" y2="89064"/>
                            <a14:foregroundMark x1="43470" y1="87488" x2="43470" y2="87488"/>
                            <a14:foregroundMark x1="44250" y1="86108" x2="44250" y2="86108"/>
                            <a14:foregroundMark x1="43015" y1="79803" x2="43015" y2="79803"/>
                            <a14:foregroundMark x1="47498" y1="76256" x2="47498" y2="76256"/>
                            <a14:foregroundMark x1="45419" y1="90345" x2="45419" y2="90345"/>
                            <a14:backgroundMark x1="40806" y1="73892" x2="41780" y2="82956"/>
                            <a14:backgroundMark x1="47368" y1="73793" x2="56465" y2="74384"/>
                            <a14:backgroundMark x1="57050" y1="73300" x2="60884" y2="85911"/>
                            <a14:backgroundMark x1="49253" y1="53202" x2="50617" y2="61281"/>
                            <a14:backgroundMark x1="50032" y1="62660" x2="50552" y2="68276"/>
                            <a14:backgroundMark x1="45094" y1="54581" x2="40351" y2="53596"/>
                            <a14:backgroundMark x1="36972" y1="58424" x2="37427" y2="70345"/>
                            <a14:backgroundMark x1="53346" y1="53596" x2="63613" y2="53990"/>
                            <a14:backgroundMark x1="64198" y1="62463" x2="62638" y2="63448"/>
                          </a14:backgroundRemoval>
                        </a14:imgEffect>
                      </a14:imgLayer>
                    </a14:imgProps>
                  </a:ext>
                  <a:ext uri="{28A0092B-C50C-407E-A947-70E740481C1C}">
                    <a14:useLocalDpi xmlns:a14="http://schemas.microsoft.com/office/drawing/2010/main" val="0"/>
                  </a:ext>
                </a:extLst>
              </a:blip>
              <a:srcRect l="34675" t="50000" r="34675"/>
              <a:stretch/>
            </p:blipFill>
            <p:spPr bwMode="auto">
              <a:xfrm>
                <a:off x="4829633" y="7302209"/>
                <a:ext cx="2112838" cy="2273112"/>
              </a:xfrm>
              <a:prstGeom prst="rect">
                <a:avLst/>
              </a:prstGeom>
              <a:noFill/>
              <a:ln>
                <a:no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4898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699000" cy="792162"/>
          </a:xfrm>
        </p:spPr>
        <p:txBody>
          <a:bodyPr>
            <a:normAutofit/>
          </a:bodyPr>
          <a:lstStyle/>
          <a:p>
            <a:r>
              <a:rPr lang="en-US" sz="3600" b="1" dirty="0" smtClean="0"/>
              <a:t>Enrichment</a:t>
            </a:r>
            <a:endParaRPr lang="en-US" sz="3600" b="1" dirty="0"/>
          </a:p>
        </p:txBody>
      </p:sp>
      <p:sp>
        <p:nvSpPr>
          <p:cNvPr id="3" name="Rectangle 2"/>
          <p:cNvSpPr/>
          <p:nvPr/>
        </p:nvSpPr>
        <p:spPr>
          <a:xfrm>
            <a:off x="220716" y="689312"/>
            <a:ext cx="5341883" cy="5940088"/>
          </a:xfrm>
          <a:prstGeom prst="rect">
            <a:avLst/>
          </a:prstGeom>
        </p:spPr>
        <p:txBody>
          <a:bodyPr wrap="square">
            <a:spAutoFit/>
          </a:bodyPr>
          <a:lstStyle/>
          <a:p>
            <a:r>
              <a:rPr lang="en-US" dirty="0"/>
              <a:t> </a:t>
            </a:r>
            <a:r>
              <a:rPr lang="en-US" sz="2000" b="1" dirty="0" smtClean="0">
                <a:solidFill>
                  <a:srgbClr val="C00000"/>
                </a:solidFill>
              </a:rPr>
              <a:t>This </a:t>
            </a:r>
            <a:r>
              <a:rPr lang="en-US" sz="2000" b="1" dirty="0">
                <a:solidFill>
                  <a:srgbClr val="C00000"/>
                </a:solidFill>
              </a:rPr>
              <a:t>class will combine literacy with science, technology, engineering and mathematic by applying the principles of STEM to solve problems faced by fairy tale characters.  Students will hear the classis tales and then work in groups or partnerships to design and test out solutions for a posed problem.  After reading Billy Goats Gruff for example, teams will design an amphibious craft that can carry the goats across land and the troll’s river.  Instead of waiting for a prince to rescue her, students will help Rapunzel make a zip line to get her from the tower to the ground safely.  </a:t>
            </a:r>
          </a:p>
          <a:p>
            <a:r>
              <a:rPr lang="en-US" sz="2000" b="1" dirty="0">
                <a:solidFill>
                  <a:srgbClr val="C00000"/>
                </a:solidFill>
              </a:rPr>
              <a:t> </a:t>
            </a:r>
          </a:p>
          <a:p>
            <a:r>
              <a:rPr lang="en-US" sz="2000" b="1" dirty="0">
                <a:solidFill>
                  <a:srgbClr val="C00000"/>
                </a:solidFill>
              </a:rPr>
              <a:t>Through a bit of research and lots of hands-on, trial-and–error design and testing of prototypes, students will learn the basic principles of building structures, creating optimal animal habitats, drawing maps to scale and more.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4648200"/>
            <a:ext cx="3200399" cy="180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42748"/>
            <a:ext cx="2057400" cy="364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5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39100" cy="1066800"/>
          </a:xfrm>
          <a:ln>
            <a:noFill/>
          </a:ln>
        </p:spPr>
        <p:txBody>
          <a:bodyPr>
            <a:noAutofit/>
          </a:bodyPr>
          <a:lstStyle/>
          <a:p>
            <a:pPr algn="ctr"/>
            <a:r>
              <a:rPr lang="en-US" sz="3600" b="1" dirty="0" smtClean="0"/>
              <a:t>Top-Ten (10) Reasons Peekskill is a Wonderful </a:t>
            </a:r>
            <a:r>
              <a:rPr lang="en-US" sz="3600" b="1" dirty="0"/>
              <a:t>P</a:t>
            </a:r>
            <a:r>
              <a:rPr lang="en-US" sz="3600" b="1" dirty="0" smtClean="0"/>
              <a:t>lace to Live and Learn</a:t>
            </a:r>
            <a:br>
              <a:rPr lang="en-US" sz="3600" b="1" dirty="0" smtClean="0"/>
            </a:br>
            <a:endParaRPr lang="en-US" sz="2800" b="1" i="1" dirty="0">
              <a:solidFill>
                <a:srgbClr val="7030A0"/>
              </a:solidFill>
            </a:endParaRPr>
          </a:p>
        </p:txBody>
      </p:sp>
      <p:sp>
        <p:nvSpPr>
          <p:cNvPr id="5" name="Content Placeholder 4"/>
          <p:cNvSpPr>
            <a:spLocks noGrp="1"/>
          </p:cNvSpPr>
          <p:nvPr>
            <p:ph idx="1"/>
          </p:nvPr>
        </p:nvSpPr>
        <p:spPr>
          <a:xfrm>
            <a:off x="228600" y="1371600"/>
            <a:ext cx="8763000" cy="5334001"/>
          </a:xfrm>
        </p:spPr>
        <p:txBody>
          <a:bodyPr>
            <a:normAutofit fontScale="92500" lnSpcReduction="20000"/>
          </a:bodyPr>
          <a:lstStyle/>
          <a:p>
            <a:pPr marL="0" indent="0">
              <a:buNone/>
            </a:pPr>
            <a:r>
              <a:rPr lang="en-US" sz="3600" b="1" dirty="0" smtClean="0">
                <a:solidFill>
                  <a:srgbClr val="C00000"/>
                </a:solidFill>
              </a:rPr>
              <a:t>10</a:t>
            </a:r>
            <a:r>
              <a:rPr lang="en-US" sz="3600" b="1" dirty="0">
                <a:solidFill>
                  <a:srgbClr val="C00000"/>
                </a:solidFill>
              </a:rPr>
              <a:t>. </a:t>
            </a:r>
            <a:r>
              <a:rPr lang="en-US" sz="3600" b="1" dirty="0" err="1" smtClean="0">
                <a:solidFill>
                  <a:srgbClr val="C00000"/>
                </a:solidFill>
              </a:rPr>
              <a:t>Naviance</a:t>
            </a:r>
            <a:r>
              <a:rPr lang="en-US" sz="3600" b="1" dirty="0" smtClean="0">
                <a:solidFill>
                  <a:srgbClr val="C00000"/>
                </a:solidFill>
              </a:rPr>
              <a:t> System</a:t>
            </a:r>
            <a:endParaRPr lang="en-US" sz="3600" b="1" dirty="0">
              <a:solidFill>
                <a:srgbClr val="C00000"/>
              </a:solidFill>
            </a:endParaRPr>
          </a:p>
          <a:p>
            <a:pPr marL="0" indent="0">
              <a:buNone/>
            </a:pPr>
            <a:r>
              <a:rPr lang="en-US" sz="3600" b="1" dirty="0">
                <a:solidFill>
                  <a:srgbClr val="C00000"/>
                </a:solidFill>
              </a:rPr>
              <a:t>9. </a:t>
            </a:r>
            <a:r>
              <a:rPr lang="en-US" sz="3600" b="1" dirty="0" smtClean="0">
                <a:solidFill>
                  <a:srgbClr val="C00000"/>
                </a:solidFill>
              </a:rPr>
              <a:t>Holiday Care and Comfort</a:t>
            </a:r>
            <a:endParaRPr lang="en-US" sz="3600" b="1" dirty="0">
              <a:solidFill>
                <a:srgbClr val="C00000"/>
              </a:solidFill>
            </a:endParaRPr>
          </a:p>
          <a:p>
            <a:pPr marL="0" indent="0">
              <a:buNone/>
            </a:pPr>
            <a:r>
              <a:rPr lang="en-US" sz="3600" b="1" dirty="0">
                <a:solidFill>
                  <a:srgbClr val="C00000"/>
                </a:solidFill>
              </a:rPr>
              <a:t>8. </a:t>
            </a:r>
            <a:r>
              <a:rPr lang="en-US" sz="3600" b="1" dirty="0" smtClean="0">
                <a:solidFill>
                  <a:srgbClr val="C00000"/>
                </a:solidFill>
              </a:rPr>
              <a:t>Coat Drive (Leslie/Orfa)</a:t>
            </a:r>
            <a:endParaRPr lang="en-US" sz="3600" b="1" i="1" dirty="0">
              <a:solidFill>
                <a:srgbClr val="C00000"/>
              </a:solidFill>
            </a:endParaRPr>
          </a:p>
          <a:p>
            <a:pPr marL="0" indent="0">
              <a:buNone/>
            </a:pPr>
            <a:r>
              <a:rPr lang="en-US" sz="3600" b="1" dirty="0">
                <a:solidFill>
                  <a:srgbClr val="C00000"/>
                </a:solidFill>
              </a:rPr>
              <a:t>7. </a:t>
            </a:r>
            <a:r>
              <a:rPr lang="en-US" sz="3600" b="1" dirty="0" smtClean="0">
                <a:solidFill>
                  <a:srgbClr val="C00000"/>
                </a:solidFill>
              </a:rPr>
              <a:t>Athletic </a:t>
            </a:r>
            <a:r>
              <a:rPr lang="en-US" sz="3600" b="1" dirty="0">
                <a:solidFill>
                  <a:srgbClr val="C00000"/>
                </a:solidFill>
              </a:rPr>
              <a:t>Eligibility (Seasonal Meetings)</a:t>
            </a:r>
          </a:p>
          <a:p>
            <a:pPr marL="0" indent="0">
              <a:buNone/>
            </a:pPr>
            <a:r>
              <a:rPr lang="en-US" sz="3600" b="1" dirty="0" smtClean="0">
                <a:solidFill>
                  <a:srgbClr val="C00000"/>
                </a:solidFill>
              </a:rPr>
              <a:t>6</a:t>
            </a:r>
            <a:r>
              <a:rPr lang="en-US" sz="3600" b="1" dirty="0">
                <a:solidFill>
                  <a:srgbClr val="C00000"/>
                </a:solidFill>
              </a:rPr>
              <a:t>. </a:t>
            </a:r>
            <a:r>
              <a:rPr lang="en-US" sz="3600" b="1" dirty="0" smtClean="0">
                <a:solidFill>
                  <a:srgbClr val="C00000"/>
                </a:solidFill>
              </a:rPr>
              <a:t>Hall of Fame Celebration</a:t>
            </a:r>
            <a:endParaRPr lang="en-US" sz="3600" b="1" dirty="0">
              <a:solidFill>
                <a:srgbClr val="C00000"/>
              </a:solidFill>
            </a:endParaRPr>
          </a:p>
          <a:p>
            <a:pPr marL="0" indent="0">
              <a:buNone/>
            </a:pPr>
            <a:r>
              <a:rPr lang="en-US" sz="3600" b="1" dirty="0">
                <a:solidFill>
                  <a:srgbClr val="C00000"/>
                </a:solidFill>
              </a:rPr>
              <a:t>5. </a:t>
            </a:r>
            <a:r>
              <a:rPr lang="en-US" sz="3600" b="1" dirty="0" smtClean="0">
                <a:solidFill>
                  <a:srgbClr val="C00000"/>
                </a:solidFill>
              </a:rPr>
              <a:t>Safety </a:t>
            </a:r>
            <a:r>
              <a:rPr lang="en-US" sz="3600" b="1" dirty="0">
                <a:solidFill>
                  <a:srgbClr val="C00000"/>
                </a:solidFill>
              </a:rPr>
              <a:t>and Security is Paramount</a:t>
            </a:r>
          </a:p>
          <a:p>
            <a:pPr marL="0" indent="0">
              <a:buNone/>
            </a:pPr>
            <a:r>
              <a:rPr lang="en-US" sz="3600" b="1" dirty="0" smtClean="0">
                <a:solidFill>
                  <a:srgbClr val="C00000"/>
                </a:solidFill>
              </a:rPr>
              <a:t>4. Building Condition Survey </a:t>
            </a:r>
          </a:p>
          <a:p>
            <a:pPr marL="0" indent="0">
              <a:buNone/>
            </a:pPr>
            <a:r>
              <a:rPr lang="en-US" sz="3600" b="1" dirty="0" smtClean="0">
                <a:solidFill>
                  <a:srgbClr val="C00000"/>
                </a:solidFill>
              </a:rPr>
              <a:t>3</a:t>
            </a:r>
            <a:r>
              <a:rPr lang="en-US" sz="3600" b="1" dirty="0">
                <a:solidFill>
                  <a:srgbClr val="C00000"/>
                </a:solidFill>
              </a:rPr>
              <a:t>. Turkey Trots </a:t>
            </a:r>
            <a:endParaRPr lang="en-US" sz="3600" b="1" i="1" dirty="0">
              <a:solidFill>
                <a:srgbClr val="C00000"/>
              </a:solidFill>
            </a:endParaRPr>
          </a:p>
          <a:p>
            <a:pPr marL="0" indent="0">
              <a:buNone/>
            </a:pPr>
            <a:r>
              <a:rPr lang="en-US" sz="3600" b="1" dirty="0" smtClean="0">
                <a:solidFill>
                  <a:srgbClr val="C00000"/>
                </a:solidFill>
              </a:rPr>
              <a:t>2. </a:t>
            </a:r>
            <a:r>
              <a:rPr lang="en-US" sz="3600" b="1" dirty="0">
                <a:solidFill>
                  <a:srgbClr val="C00000"/>
                </a:solidFill>
              </a:rPr>
              <a:t>Academic Growth </a:t>
            </a:r>
            <a:r>
              <a:rPr lang="en-US" sz="3600" b="1" dirty="0" smtClean="0">
                <a:solidFill>
                  <a:srgbClr val="C00000"/>
                </a:solidFill>
              </a:rPr>
              <a:t>and Chamber</a:t>
            </a:r>
            <a:endParaRPr lang="en-US" sz="3600" b="1" dirty="0">
              <a:solidFill>
                <a:srgbClr val="C00000"/>
              </a:solidFill>
            </a:endParaRPr>
          </a:p>
          <a:p>
            <a:pPr marL="0" indent="0">
              <a:buNone/>
            </a:pPr>
            <a:r>
              <a:rPr lang="en-US" sz="3600" b="1" dirty="0" smtClean="0">
                <a:solidFill>
                  <a:srgbClr val="C00000"/>
                </a:solidFill>
              </a:rPr>
              <a:t>1. Men’s Night</a:t>
            </a:r>
            <a:endParaRPr lang="en-US" sz="2600" i="1" dirty="0">
              <a:solidFill>
                <a:srgbClr val="C00000"/>
              </a:solidFill>
            </a:endParaRPr>
          </a:p>
          <a:p>
            <a:endParaRPr lang="en-US" dirty="0">
              <a:solidFill>
                <a:srgbClr val="C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42529" y="4131235"/>
            <a:ext cx="2895598" cy="2100727"/>
          </a:xfrm>
          <a:prstGeom prst="rect">
            <a:avLst/>
          </a:prstGeom>
        </p:spPr>
      </p:pic>
    </p:spTree>
    <p:extLst>
      <p:ext uri="{BB962C8B-B14F-4D97-AF65-F5344CB8AC3E}">
        <p14:creationId xmlns:p14="http://schemas.microsoft.com/office/powerpoint/2010/main" val="94575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600200"/>
          </a:xfrm>
        </p:spPr>
        <p:txBody>
          <a:bodyPr>
            <a:normAutofit fontScale="90000"/>
          </a:bodyPr>
          <a:lstStyle/>
          <a:p>
            <a:r>
              <a:rPr lang="en-US" b="1" dirty="0" smtClean="0"/>
              <a:t>Thank You Ms. Lynn </a:t>
            </a:r>
            <a:r>
              <a:rPr lang="en-US" b="1" dirty="0" err="1" smtClean="0"/>
              <a:t>Riccio</a:t>
            </a:r>
            <a:r>
              <a:rPr lang="en-US" b="1" dirty="0" smtClean="0"/>
              <a:t>!</a:t>
            </a:r>
            <a:br>
              <a:rPr lang="en-US" b="1" dirty="0" smtClean="0"/>
            </a:br>
            <a:r>
              <a:rPr lang="en-US" b="1" dirty="0" smtClean="0"/>
              <a:t>You Are a Hero!                                </a:t>
            </a:r>
            <a:r>
              <a:rPr lang="en-US" b="1" i="1" dirty="0" smtClean="0">
                <a:solidFill>
                  <a:srgbClr val="C00000"/>
                </a:solidFill>
              </a:rPr>
              <a:t>Recognition and Proclamation</a:t>
            </a:r>
            <a:endParaRPr lang="en-US" b="1" i="1" dirty="0">
              <a:solidFill>
                <a:srgbClr val="C00000"/>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008" t="6198"/>
          <a:stretch/>
        </p:blipFill>
        <p:spPr>
          <a:xfrm rot="5400000">
            <a:off x="2507287" y="2902913"/>
            <a:ext cx="4174933" cy="2788707"/>
          </a:xfrm>
          <a:prstGeom prst="rect">
            <a:avLst/>
          </a:prstGeom>
        </p:spPr>
      </p:pic>
    </p:spTree>
    <p:extLst>
      <p:ext uri="{BB962C8B-B14F-4D97-AF65-F5344CB8AC3E}">
        <p14:creationId xmlns:p14="http://schemas.microsoft.com/office/powerpoint/2010/main" val="1172322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Upcoming Performances </a:t>
            </a:r>
            <a:r>
              <a:rPr lang="en-US" b="1" dirty="0"/>
              <a:t>and Trips</a:t>
            </a:r>
            <a:br>
              <a:rPr lang="en-US" b="1" dirty="0"/>
            </a:br>
            <a:endParaRPr lang="en-US" b="1" dirty="0"/>
          </a:p>
        </p:txBody>
      </p:sp>
      <p:sp>
        <p:nvSpPr>
          <p:cNvPr id="3" name="Content Placeholder 2"/>
          <p:cNvSpPr>
            <a:spLocks noGrp="1"/>
          </p:cNvSpPr>
          <p:nvPr>
            <p:ph idx="1"/>
          </p:nvPr>
        </p:nvSpPr>
        <p:spPr>
          <a:xfrm>
            <a:off x="76200" y="990600"/>
            <a:ext cx="8915400" cy="6477000"/>
          </a:xfrm>
        </p:spPr>
        <p:txBody>
          <a:bodyPr>
            <a:normAutofit fontScale="47500" lnSpcReduction="20000"/>
          </a:bodyPr>
          <a:lstStyle/>
          <a:p>
            <a:pPr marL="285750" indent="-285750"/>
            <a:r>
              <a:rPr lang="en-US" sz="6200" b="1" dirty="0" smtClean="0">
                <a:solidFill>
                  <a:srgbClr val="C00000"/>
                </a:solidFill>
              </a:rPr>
              <a:t>December </a:t>
            </a:r>
            <a:r>
              <a:rPr lang="en-US" sz="6200" b="1" dirty="0">
                <a:solidFill>
                  <a:srgbClr val="C00000"/>
                </a:solidFill>
              </a:rPr>
              <a:t>17th- 2nd Grade Concert at </a:t>
            </a:r>
            <a:r>
              <a:rPr lang="en-US" sz="6200" b="1" dirty="0" err="1">
                <a:solidFill>
                  <a:srgbClr val="C00000"/>
                </a:solidFill>
              </a:rPr>
              <a:t>Oakside</a:t>
            </a:r>
            <a:r>
              <a:rPr lang="en-US" sz="6200" b="1" dirty="0">
                <a:solidFill>
                  <a:srgbClr val="C00000"/>
                </a:solidFill>
              </a:rPr>
              <a:t> at 1:30/High School Concert at 7 </a:t>
            </a:r>
          </a:p>
          <a:p>
            <a:pPr marL="285750" indent="-285750"/>
            <a:r>
              <a:rPr lang="en-US" sz="6200" b="1" dirty="0">
                <a:solidFill>
                  <a:srgbClr val="C00000"/>
                </a:solidFill>
              </a:rPr>
              <a:t>December 18th- 3rd Grade Concert at </a:t>
            </a:r>
            <a:r>
              <a:rPr lang="en-US" sz="6200" b="1" dirty="0" err="1">
                <a:solidFill>
                  <a:srgbClr val="C00000"/>
                </a:solidFill>
              </a:rPr>
              <a:t>Oakside</a:t>
            </a:r>
            <a:r>
              <a:rPr lang="en-US" sz="6200" b="1" dirty="0">
                <a:solidFill>
                  <a:srgbClr val="C00000"/>
                </a:solidFill>
              </a:rPr>
              <a:t> at 1:30</a:t>
            </a:r>
          </a:p>
          <a:p>
            <a:pPr marL="285750" indent="-285750"/>
            <a:r>
              <a:rPr lang="en-US" sz="6200" b="1" dirty="0">
                <a:solidFill>
                  <a:srgbClr val="C00000"/>
                </a:solidFill>
              </a:rPr>
              <a:t>December 22nd- Middle School Concert at 7pm</a:t>
            </a:r>
          </a:p>
          <a:p>
            <a:pPr marL="285750" indent="-285750"/>
            <a:r>
              <a:rPr lang="en-US" sz="6200" b="1" dirty="0">
                <a:solidFill>
                  <a:srgbClr val="C00000"/>
                </a:solidFill>
              </a:rPr>
              <a:t>4th Grade Chorus and Band- December 18th- Nutcracker Ballet (Westchester Ballet Company) at the County Center in White Plains</a:t>
            </a:r>
          </a:p>
          <a:p>
            <a:pPr marL="285750" indent="-285750"/>
            <a:r>
              <a:rPr lang="en-US" sz="6200" b="1" dirty="0">
                <a:solidFill>
                  <a:srgbClr val="C00000"/>
                </a:solidFill>
              </a:rPr>
              <a:t>5th Grade Chorus and Band- January 21st-NY Philharmonic- Concert in honor of Jean Sibelius </a:t>
            </a:r>
          </a:p>
          <a:p>
            <a:pPr marL="285750" indent="-285750"/>
            <a:r>
              <a:rPr lang="en-US" sz="6200" b="1" dirty="0">
                <a:solidFill>
                  <a:srgbClr val="C00000"/>
                </a:solidFill>
              </a:rPr>
              <a:t>7th and 8th Grade Chorus- January 20th- NY Philharmonic- Concert in honor of Jean Sibelius</a:t>
            </a:r>
          </a:p>
          <a:p>
            <a:pPr marL="285750" indent="-285750"/>
            <a:r>
              <a:rPr lang="en-US" sz="6200" b="1" dirty="0">
                <a:solidFill>
                  <a:srgbClr val="C00000"/>
                </a:solidFill>
              </a:rPr>
              <a:t>7th and 8th Grade Band- June trip to Lake Compound for the High Notes Music Festival where the students will perform and be adjudicated.</a:t>
            </a:r>
          </a:p>
          <a:p>
            <a:endParaRPr lang="en-US" dirty="0"/>
          </a:p>
        </p:txBody>
      </p:sp>
    </p:spTree>
    <p:extLst>
      <p:ext uri="{BB962C8B-B14F-4D97-AF65-F5344CB8AC3E}">
        <p14:creationId xmlns:p14="http://schemas.microsoft.com/office/powerpoint/2010/main" val="2450264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Council Report</a:t>
            </a:r>
            <a:endParaRPr lang="en-US" b="1" dirty="0"/>
          </a:p>
        </p:txBody>
      </p:sp>
      <p:sp>
        <p:nvSpPr>
          <p:cNvPr id="3" name="Content Placeholder 2"/>
          <p:cNvSpPr>
            <a:spLocks noGrp="1"/>
          </p:cNvSpPr>
          <p:nvPr>
            <p:ph idx="1"/>
          </p:nvPr>
        </p:nvSpPr>
        <p:spPr/>
        <p:txBody>
          <a:bodyPr/>
          <a:lstStyle/>
          <a:p>
            <a:r>
              <a:rPr lang="en-US" b="1" dirty="0" err="1" smtClean="0">
                <a:solidFill>
                  <a:srgbClr val="C00000"/>
                </a:solidFill>
              </a:rPr>
              <a:t>Davonte</a:t>
            </a:r>
            <a:r>
              <a:rPr lang="en-US" b="1" dirty="0" smtClean="0">
                <a:solidFill>
                  <a:srgbClr val="C00000"/>
                </a:solidFill>
              </a:rPr>
              <a:t> </a:t>
            </a:r>
            <a:r>
              <a:rPr lang="en-US" b="1" dirty="0" err="1" smtClean="0">
                <a:solidFill>
                  <a:srgbClr val="C00000"/>
                </a:solidFill>
              </a:rPr>
              <a:t>Woodton</a:t>
            </a:r>
            <a:r>
              <a:rPr lang="en-US" b="1" dirty="0" smtClean="0">
                <a:solidFill>
                  <a:srgbClr val="C00000"/>
                </a:solidFill>
              </a:rPr>
              <a:t> </a:t>
            </a:r>
            <a:r>
              <a:rPr lang="en-US" b="1" smtClean="0">
                <a:solidFill>
                  <a:srgbClr val="C00000"/>
                </a:solidFill>
              </a:rPr>
              <a:t>Presenter – Postponed until January 19, 2016</a:t>
            </a:r>
            <a:endParaRPr lang="en-US" b="1" dirty="0">
              <a:solidFill>
                <a:srgbClr val="C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33225419"/>
              </p:ext>
            </p:extLst>
          </p:nvPr>
        </p:nvGraphicFramePr>
        <p:xfrm>
          <a:off x="4114800" y="2362200"/>
          <a:ext cx="914400" cy="714375"/>
        </p:xfrm>
        <a:graphic>
          <a:graphicData uri="http://schemas.openxmlformats.org/presentationml/2006/ole">
            <mc:AlternateContent xmlns:mc="http://schemas.openxmlformats.org/markup-compatibility/2006">
              <mc:Choice xmlns:v="urn:schemas-microsoft-com:vml" Requires="v">
                <p:oleObj spid="_x0000_s5154" name="Acrobat Document" showAsIcon="1" r:id="rId3" imgW="914400" imgH="714240" progId="AcroExch.Document.11">
                  <p:link updateAutomatic="1"/>
                </p:oleObj>
              </mc:Choice>
              <mc:Fallback>
                <p:oleObj name="Acrobat Document" showAsIcon="1" r:id="rId3" imgW="914400" imgH="714240" progId="AcroExch.Document.11">
                  <p:link updateAutomatic="1"/>
                  <p:pic>
                    <p:nvPicPr>
                      <p:cNvPr id="0" name=""/>
                      <p:cNvPicPr/>
                      <p:nvPr/>
                    </p:nvPicPr>
                    <p:blipFill>
                      <a:blip r:embed="rId4"/>
                      <a:stretch>
                        <a:fillRect/>
                      </a:stretch>
                    </p:blipFill>
                    <p:spPr>
                      <a:xfrm>
                        <a:off x="4114800" y="2362200"/>
                        <a:ext cx="914400" cy="714375"/>
                      </a:xfrm>
                      <a:prstGeom prst="rect">
                        <a:avLst/>
                      </a:prstGeom>
                    </p:spPr>
                  </p:pic>
                </p:oleObj>
              </mc:Fallback>
            </mc:AlternateContent>
          </a:graphicData>
        </a:graphic>
      </p:graphicFrame>
      <p:pic>
        <p:nvPicPr>
          <p:cNvPr id="5146" name="Picture 26" descr="C:\Users\dfine\AppData\Local\Microsoft\Windows\Temporary Internet Files\Content.Outlook\53UH57QG\IMG_22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429000"/>
            <a:ext cx="43434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6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Educational Plan and Budget</a:t>
            </a:r>
            <a:br>
              <a:rPr lang="en-US" b="1" dirty="0" smtClean="0"/>
            </a:br>
            <a:endParaRPr lang="en-US" b="1" dirty="0"/>
          </a:p>
        </p:txBody>
      </p:sp>
      <p:sp>
        <p:nvSpPr>
          <p:cNvPr id="3" name="Content Placeholder 2"/>
          <p:cNvSpPr>
            <a:spLocks noGrp="1"/>
          </p:cNvSpPr>
          <p:nvPr>
            <p:ph idx="1"/>
          </p:nvPr>
        </p:nvSpPr>
        <p:spPr>
          <a:xfrm>
            <a:off x="457200" y="1447800"/>
            <a:ext cx="8229600" cy="4525963"/>
          </a:xfrm>
        </p:spPr>
        <p:txBody>
          <a:bodyPr/>
          <a:lstStyle/>
          <a:p>
            <a:r>
              <a:rPr lang="en-US" b="1" dirty="0">
                <a:solidFill>
                  <a:srgbClr val="C00000"/>
                </a:solidFill>
              </a:rPr>
              <a:t> Budget Framework:  </a:t>
            </a:r>
            <a:r>
              <a:rPr lang="en-US" b="1" dirty="0" smtClean="0">
                <a:solidFill>
                  <a:srgbClr val="C00000"/>
                </a:solidFill>
              </a:rPr>
              <a:t>Workshop #2</a:t>
            </a:r>
            <a:endParaRPr lang="en-US" b="1" dirty="0">
              <a:solidFill>
                <a:srgbClr val="C00000"/>
              </a:solidFill>
            </a:endParaRPr>
          </a:p>
        </p:txBody>
      </p:sp>
      <p:pic>
        <p:nvPicPr>
          <p:cNvPr id="6146" name="Picture 2" descr="C:\Users\dfine\AppData\Local\Microsoft\Windows\Temporary Internet Files\Content.Outlook\53UH57QG\IMG_2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435773"/>
            <a:ext cx="302895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3400" y="2932093"/>
            <a:ext cx="4495800" cy="954107"/>
          </a:xfrm>
          <a:prstGeom prst="rect">
            <a:avLst/>
          </a:prstGeom>
          <a:noFill/>
        </p:spPr>
        <p:txBody>
          <a:bodyPr wrap="square" rtlCol="0">
            <a:spAutoFit/>
          </a:bodyPr>
          <a:lstStyle/>
          <a:p>
            <a:pPr algn="ctr"/>
            <a:r>
              <a:rPr lang="en-US" sz="2800" b="1" dirty="0" smtClean="0"/>
              <a:t>Chamber and PCSD Arts:  Window </a:t>
            </a:r>
            <a:r>
              <a:rPr lang="en-US" sz="2800" b="1" dirty="0"/>
              <a:t>D</a:t>
            </a:r>
            <a:r>
              <a:rPr lang="en-US" sz="2800" b="1" dirty="0" smtClean="0"/>
              <a:t>ecorating Contest</a:t>
            </a:r>
            <a:endParaRPr lang="en-US" sz="28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4261003685"/>
              </p:ext>
            </p:extLst>
          </p:nvPr>
        </p:nvGraphicFramePr>
        <p:xfrm>
          <a:off x="7391400" y="1447800"/>
          <a:ext cx="914400" cy="714375"/>
        </p:xfrm>
        <a:graphic>
          <a:graphicData uri="http://schemas.openxmlformats.org/presentationml/2006/ole">
            <mc:AlternateContent xmlns:mc="http://schemas.openxmlformats.org/markup-compatibility/2006">
              <mc:Choice xmlns:v="urn:schemas-microsoft-com:vml" Requires="v">
                <p:oleObj spid="_x0000_s6147" name="Acrobat Document" showAsIcon="1" r:id="rId4" imgW="914400" imgH="714240" progId="AcroExch.Document.11">
                  <p:link updateAutomatic="1"/>
                </p:oleObj>
              </mc:Choice>
              <mc:Fallback>
                <p:oleObj name="Acrobat Document" showAsIcon="1" r:id="rId4" imgW="914400" imgH="714240" progId="AcroExch.Document.11">
                  <p:link updateAutomatic="1"/>
                  <p:pic>
                    <p:nvPicPr>
                      <p:cNvPr id="0" name=""/>
                      <p:cNvPicPr/>
                      <p:nvPr/>
                    </p:nvPicPr>
                    <p:blipFill>
                      <a:blip r:embed="rId5"/>
                      <a:stretch>
                        <a:fillRect/>
                      </a:stretch>
                    </p:blipFill>
                    <p:spPr>
                      <a:xfrm>
                        <a:off x="7391400" y="1447800"/>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380000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8686800" cy="4062651"/>
          </a:xfrm>
          <a:prstGeom prst="rect">
            <a:avLst/>
          </a:prstGeom>
        </p:spPr>
        <p:txBody>
          <a:bodyPr wrap="square">
            <a:spAutoFit/>
          </a:bodyPr>
          <a:lstStyle/>
          <a:p>
            <a:pPr algn="ctr"/>
            <a:r>
              <a:rPr lang="en-US" sz="2400" b="1" dirty="0"/>
              <a:t>Contracts Under $10,000</a:t>
            </a:r>
          </a:p>
          <a:p>
            <a:pPr marL="285750" indent="-285750">
              <a:buFont typeface="Arial" pitchFamily="34" charset="0"/>
              <a:buChar char="•"/>
            </a:pPr>
            <a:r>
              <a:rPr lang="en-US" sz="2400" dirty="0" smtClean="0"/>
              <a:t>Boy </a:t>
            </a:r>
            <a:r>
              <a:rPr lang="en-US" sz="2400" dirty="0"/>
              <a:t>Scouts of America/Woodside, </a:t>
            </a:r>
            <a:r>
              <a:rPr lang="en-US" sz="2400" dirty="0" err="1"/>
              <a:t>Oakside</a:t>
            </a:r>
            <a:r>
              <a:rPr lang="en-US" sz="2400" dirty="0"/>
              <a:t> and Hillcrest Elementary; Provide the </a:t>
            </a:r>
            <a:r>
              <a:rPr lang="en-US" sz="2400" dirty="0" err="1"/>
              <a:t>Scoutreach</a:t>
            </a:r>
            <a:r>
              <a:rPr lang="en-US" sz="2400" dirty="0"/>
              <a:t> education program; 2015-2016 school year; $</a:t>
            </a:r>
            <a:r>
              <a:rPr lang="en-US" sz="2400" dirty="0" smtClean="0"/>
              <a:t>0 </a:t>
            </a:r>
            <a:r>
              <a:rPr lang="en-US" sz="2400" smtClean="0"/>
              <a:t>(facilities)</a:t>
            </a:r>
            <a:endParaRPr lang="en-US" sz="2400" dirty="0" smtClean="0"/>
          </a:p>
          <a:p>
            <a:endParaRPr lang="en-US" sz="2400" dirty="0" smtClean="0"/>
          </a:p>
          <a:p>
            <a:endParaRPr lang="en-US" sz="2400" dirty="0"/>
          </a:p>
          <a:p>
            <a:pPr algn="ctr"/>
            <a:r>
              <a:rPr lang="en-US" sz="2400" b="1" dirty="0"/>
              <a:t>Donations/Grants Under $</a:t>
            </a:r>
            <a:r>
              <a:rPr lang="en-US" sz="2400" b="1" dirty="0" smtClean="0"/>
              <a:t>5,000</a:t>
            </a:r>
          </a:p>
          <a:p>
            <a:pPr marL="342900" indent="-342900">
              <a:buFont typeface="Arial" pitchFamily="34" charset="0"/>
              <a:buChar char="•"/>
            </a:pPr>
            <a:r>
              <a:rPr lang="en-US" sz="2400" dirty="0" smtClean="0"/>
              <a:t>Scholastic</a:t>
            </a:r>
            <a:r>
              <a:rPr lang="en-US" sz="2400" dirty="0"/>
              <a:t>, Inc./Peekskill Middle School students; Donation of books; Valued at $325.00</a:t>
            </a:r>
          </a:p>
          <a:p>
            <a:pPr marL="342900" indent="-342900">
              <a:buFont typeface="Arial" pitchFamily="34" charset="0"/>
              <a:buChar char="•"/>
            </a:pPr>
            <a:r>
              <a:rPr lang="en-US" sz="2400" dirty="0"/>
              <a:t>Ms. Sheila M. Roane/Summit Academy; Donation of $500.00</a:t>
            </a:r>
          </a:p>
          <a:p>
            <a:endParaRPr lang="en-US" dirty="0"/>
          </a:p>
        </p:txBody>
      </p:sp>
    </p:spTree>
    <p:extLst>
      <p:ext uri="{BB962C8B-B14F-4D97-AF65-F5344CB8AC3E}">
        <p14:creationId xmlns:p14="http://schemas.microsoft.com/office/powerpoint/2010/main" val="18300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0"/>
            <a:ext cx="7924800" cy="990600"/>
          </a:xfrm>
        </p:spPr>
        <p:txBody>
          <a:bodyPr>
            <a:normAutofit fontScale="90000"/>
          </a:bodyPr>
          <a:lstStyle/>
          <a:p>
            <a:pPr algn="ctr"/>
            <a:r>
              <a:rPr lang="en-US" sz="3600" b="1" dirty="0" smtClean="0">
                <a:solidFill>
                  <a:srgbClr val="C00000"/>
                </a:solidFill>
              </a:rPr>
              <a:t>Thank You and Enjoy </a:t>
            </a:r>
            <a:r>
              <a:rPr lang="en-US" sz="3600" b="1" smtClean="0">
                <a:solidFill>
                  <a:srgbClr val="C00000"/>
                </a:solidFill>
              </a:rPr>
              <a:t>the Evening                       </a:t>
            </a:r>
            <a:r>
              <a:rPr lang="en-US" sz="3600" b="1" i="1" dirty="0" smtClean="0"/>
              <a:t>Have A Successful 2015-2016 School Year</a:t>
            </a:r>
            <a:endParaRPr lang="en-US" sz="3600" b="1" i="1" dirty="0"/>
          </a:p>
        </p:txBody>
      </p:sp>
      <p:sp>
        <p:nvSpPr>
          <p:cNvPr id="3" name="Content Placeholder 2"/>
          <p:cNvSpPr>
            <a:spLocks noGrp="1"/>
          </p:cNvSpPr>
          <p:nvPr>
            <p:ph idx="1"/>
          </p:nvPr>
        </p:nvSpPr>
        <p:spPr>
          <a:xfrm>
            <a:off x="766010" y="228600"/>
            <a:ext cx="7543800" cy="2362200"/>
          </a:xfrm>
        </p:spPr>
        <p:txBody>
          <a:bodyPr>
            <a:normAutofit fontScale="92500"/>
          </a:bodyPr>
          <a:lstStyle/>
          <a:p>
            <a:pPr marL="0" indent="0" algn="ctr">
              <a:buNone/>
            </a:pPr>
            <a:r>
              <a:rPr lang="en-US" b="1" dirty="0" smtClean="0"/>
              <a:t>*This Concludes the Superintendent’s Report</a:t>
            </a:r>
          </a:p>
          <a:p>
            <a:pPr marL="0" indent="0" algn="ctr">
              <a:buNone/>
            </a:pPr>
            <a:r>
              <a:rPr lang="en-US" dirty="0" smtClean="0"/>
              <a:t>--Be </a:t>
            </a:r>
            <a:r>
              <a:rPr lang="en-US" dirty="0"/>
              <a:t>G</a:t>
            </a:r>
            <a:r>
              <a:rPr lang="en-US" dirty="0" smtClean="0"/>
              <a:t>ood to Yourself and Each Other--</a:t>
            </a:r>
          </a:p>
          <a:p>
            <a:pPr marL="0" indent="0" algn="ctr">
              <a:buNone/>
            </a:pPr>
            <a:endParaRPr lang="en-US" sz="2200" b="1" i="1" dirty="0" smtClean="0"/>
          </a:p>
          <a:p>
            <a:pPr marL="0" indent="0" algn="ctr">
              <a:buNone/>
            </a:pPr>
            <a:r>
              <a:rPr lang="en-US" sz="2600" i="1" dirty="0" smtClean="0"/>
              <a:t>“Be the Change you wish to see in the World.”</a:t>
            </a:r>
          </a:p>
          <a:p>
            <a:pPr marL="0" indent="0" algn="ctr">
              <a:buNone/>
            </a:pPr>
            <a:r>
              <a:rPr lang="en-US" sz="2600" i="1" dirty="0" smtClean="0"/>
              <a:t>M. </a:t>
            </a:r>
            <a:r>
              <a:rPr lang="en-US" sz="2600" i="1" dirty="0" err="1" smtClean="0"/>
              <a:t>Ghandi</a:t>
            </a:r>
            <a:endParaRPr lang="en-US" sz="2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743200"/>
            <a:ext cx="4030133" cy="2266950"/>
          </a:xfrm>
          <a:prstGeom prst="rect">
            <a:avLst/>
          </a:prstGeom>
        </p:spPr>
      </p:pic>
    </p:spTree>
    <p:extLst>
      <p:ext uri="{BB962C8B-B14F-4D97-AF65-F5344CB8AC3E}">
        <p14:creationId xmlns:p14="http://schemas.microsoft.com/office/powerpoint/2010/main" val="1436289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Hass’s Way</a:t>
            </a:r>
            <a:endParaRPr lang="en-US"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83193"/>
            <a:ext cx="3466587" cy="460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45724" y="2286000"/>
            <a:ext cx="4343400" cy="2677656"/>
          </a:xfrm>
          <a:prstGeom prst="rect">
            <a:avLst/>
          </a:prstGeom>
          <a:noFill/>
        </p:spPr>
        <p:txBody>
          <a:bodyPr wrap="square" rtlCol="0">
            <a:spAutoFit/>
          </a:bodyPr>
          <a:lstStyle/>
          <a:p>
            <a:r>
              <a:rPr lang="en-US" sz="2400" b="1" dirty="0" smtClean="0">
                <a:solidFill>
                  <a:srgbClr val="C00000"/>
                </a:solidFill>
              </a:rPr>
              <a:t>Hassan was a Peekskill Student and Security Guard at Park Street.  Friend and Mentor to many.  His mom donated $5,000 to the program for updates, materials, resources, for the students, staff, and program.</a:t>
            </a:r>
            <a:endParaRPr lang="en-US" sz="2400" b="1" dirty="0">
              <a:solidFill>
                <a:srgbClr val="C00000"/>
              </a:solidFill>
            </a:endParaRPr>
          </a:p>
        </p:txBody>
      </p:sp>
    </p:spTree>
    <p:extLst>
      <p:ext uri="{BB962C8B-B14F-4D97-AF65-F5344CB8AC3E}">
        <p14:creationId xmlns:p14="http://schemas.microsoft.com/office/powerpoint/2010/main" val="2113339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b="1" dirty="0" smtClean="0"/>
              <a:t>Smart Start Mentoring Program at </a:t>
            </a:r>
            <a:r>
              <a:rPr lang="en-US" b="1" dirty="0" err="1" smtClean="0"/>
              <a:t>PHS</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52" y="4419600"/>
            <a:ext cx="3582261"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67" y="1681436"/>
            <a:ext cx="378503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81436"/>
            <a:ext cx="2552700" cy="452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4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b="1" dirty="0" smtClean="0"/>
              <a:t>Charles Potter</a:t>
            </a:r>
            <a:br>
              <a:rPr lang="en-US" b="1" dirty="0" smtClean="0"/>
            </a:br>
            <a:r>
              <a:rPr lang="en-US" b="1" dirty="0" smtClean="0"/>
              <a:t>--Houston to Peekskill--</a:t>
            </a:r>
            <a:br>
              <a:rPr lang="en-US" b="1" dirty="0" smtClean="0"/>
            </a:br>
            <a:r>
              <a:rPr lang="en-US" b="1" dirty="0" smtClean="0">
                <a:solidFill>
                  <a:srgbClr val="C00000"/>
                </a:solidFill>
              </a:rPr>
              <a:t>Financial Aid, Plus…</a:t>
            </a:r>
            <a:endParaRPr lang="en-US" b="1"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611405"/>
            <a:ext cx="3886200" cy="336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00286"/>
            <a:ext cx="320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26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33400"/>
            <a:ext cx="4344714" cy="274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857" y="3733800"/>
            <a:ext cx="4038600" cy="266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4290" y="2489082"/>
            <a:ext cx="3505200" cy="1569660"/>
          </a:xfrm>
          <a:prstGeom prst="rect">
            <a:avLst/>
          </a:prstGeom>
          <a:noFill/>
        </p:spPr>
        <p:txBody>
          <a:bodyPr wrap="square" rtlCol="0">
            <a:spAutoFit/>
          </a:bodyPr>
          <a:lstStyle/>
          <a:p>
            <a:pPr algn="ctr"/>
            <a:r>
              <a:rPr lang="en-US" sz="3200" b="1" dirty="0" smtClean="0"/>
              <a:t>Paramount:                </a:t>
            </a:r>
            <a:r>
              <a:rPr lang="en-US" sz="3200" b="1" dirty="0" smtClean="0">
                <a:solidFill>
                  <a:srgbClr val="C00000"/>
                </a:solidFill>
              </a:rPr>
              <a:t>David Benoit and the Peekskill Choir</a:t>
            </a:r>
            <a:endParaRPr lang="en-US" sz="3200" b="1" dirty="0">
              <a:solidFill>
                <a:srgbClr val="C00000"/>
              </a:solidFill>
            </a:endParaRPr>
          </a:p>
        </p:txBody>
      </p:sp>
    </p:spTree>
    <p:extLst>
      <p:ext uri="{BB962C8B-B14F-4D97-AF65-F5344CB8AC3E}">
        <p14:creationId xmlns:p14="http://schemas.microsoft.com/office/powerpoint/2010/main" val="192654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09700"/>
            <a:ext cx="39878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276" y="4343400"/>
            <a:ext cx="39878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31" y="4348655"/>
            <a:ext cx="39878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09700"/>
            <a:ext cx="39878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normAutofit/>
          </a:bodyPr>
          <a:lstStyle/>
          <a:p>
            <a:r>
              <a:rPr lang="en-US" sz="3200" b="1" dirty="0" smtClean="0"/>
              <a:t>Chamber Choir; Hillcrest;                                 Woodside; and the Caroling</a:t>
            </a:r>
            <a:endParaRPr lang="en-US" sz="3200" b="1" dirty="0"/>
          </a:p>
        </p:txBody>
      </p:sp>
    </p:spTree>
    <p:extLst>
      <p:ext uri="{BB962C8B-B14F-4D97-AF65-F5344CB8AC3E}">
        <p14:creationId xmlns:p14="http://schemas.microsoft.com/office/powerpoint/2010/main" val="411722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Coat Drive</a:t>
            </a:r>
            <a:br>
              <a:rPr lang="en-US" sz="3600" b="1" dirty="0" smtClean="0"/>
            </a:br>
            <a:r>
              <a:rPr lang="en-US" sz="3600" b="1" dirty="0" smtClean="0"/>
              <a:t>Thank You Jackie Kilanowski and Entergy</a:t>
            </a:r>
            <a:endParaRPr lang="en-US" sz="3600"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62066"/>
            <a:ext cx="2984500"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4549186" cy="279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Oakside</a:t>
            </a:r>
            <a:r>
              <a:rPr lang="en-US" b="1" dirty="0" smtClean="0"/>
              <a:t> at Barnes &amp; Noble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269" y="1981200"/>
            <a:ext cx="6096000" cy="358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60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Chelsea </a:t>
            </a:r>
            <a:r>
              <a:rPr lang="en-US" b="1" dirty="0" err="1" smtClean="0"/>
              <a:t>Ogindo</a:t>
            </a:r>
            <a:r>
              <a:rPr lang="en-US" b="1" dirty="0" smtClean="0"/>
              <a:t>:  So Proud!</a:t>
            </a:r>
            <a:endParaRPr lang="en-US"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3987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3987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329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26353</TotalTime>
  <Words>467</Words>
  <Application>Microsoft Office PowerPoint</Application>
  <PresentationFormat>On-screen Show (4:3)</PresentationFormat>
  <Paragraphs>79</Paragraphs>
  <Slides>19</Slides>
  <Notes>1</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19</vt:i4>
      </vt:variant>
    </vt:vector>
  </HeadingPairs>
  <TitlesOfParts>
    <vt:vector size="22" baseType="lpstr">
      <vt:lpstr>Office Theme</vt:lpstr>
      <vt:lpstr>\\PCSD-VS-FS-03\BOE Folder$\2015-2016\Superintendent's BOE Presentations\December BOE Pres 1516\Dec 15 SR\Student Council November 2015 report.pdf</vt:lpstr>
      <vt:lpstr>\\PCSD-VS-FS-03\BOE Folder$\2015-2016\Superintendent's BOE Presentations\December BOE Pres 1516\Dec 15 SR\Educational Plan  Budget Presentation #2.pdf</vt:lpstr>
      <vt:lpstr>Superintendent’s Report Dr. David Fine Peekskill City School District:                                               A System Focused on Every Student; Every Day.</vt:lpstr>
      <vt:lpstr>Hass’s Way</vt:lpstr>
      <vt:lpstr>Smart Start Mentoring Program at PHS</vt:lpstr>
      <vt:lpstr>Charles Potter --Houston to Peekskill-- Financial Aid, Plus…</vt:lpstr>
      <vt:lpstr>PowerPoint Presentation</vt:lpstr>
      <vt:lpstr>Chamber Choir; Hillcrest;                                 Woodside; and the Caroling</vt:lpstr>
      <vt:lpstr>Coat Drive Thank You Jackie Kilanowski and Entergy</vt:lpstr>
      <vt:lpstr>Oakside at Barnes &amp; Noble</vt:lpstr>
      <vt:lpstr>Chelsea Ogindo:  So Proud!</vt:lpstr>
      <vt:lpstr>PowerPoint Presentation</vt:lpstr>
      <vt:lpstr>PowerPoint Presentation</vt:lpstr>
      <vt:lpstr>Enrichment</vt:lpstr>
      <vt:lpstr>Top-Ten (10) Reasons Peekskill is a Wonderful Place to Live and Learn </vt:lpstr>
      <vt:lpstr>Thank You Ms. Lynn Riccio! You Are a Hero!                                Recognition and Proclamation</vt:lpstr>
      <vt:lpstr>Upcoming Performances and Trips </vt:lpstr>
      <vt:lpstr>Student Council Report</vt:lpstr>
      <vt:lpstr> Educational Plan and Budget </vt:lpstr>
      <vt:lpstr>PowerPoint Presentation</vt:lpstr>
      <vt:lpstr>Thank You and Enjoy the Evening                       Have A Successful 2015-2016 School Year</vt:lpstr>
    </vt:vector>
  </TitlesOfParts>
  <Company>Peekskill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Superintendent’s Report Dr. David Fine</dc:title>
  <dc:creator>David Fine</dc:creator>
  <cp:lastModifiedBy>template</cp:lastModifiedBy>
  <cp:revision>366</cp:revision>
  <cp:lastPrinted>2015-12-15T20:51:42Z</cp:lastPrinted>
  <dcterms:created xsi:type="dcterms:W3CDTF">2015-06-15T12:51:33Z</dcterms:created>
  <dcterms:modified xsi:type="dcterms:W3CDTF">2015-12-15T23:10:17Z</dcterms:modified>
</cp:coreProperties>
</file>